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86" r:id="rId5"/>
    <p:sldId id="289" r:id="rId6"/>
    <p:sldId id="291" r:id="rId7"/>
    <p:sldId id="290" r:id="rId8"/>
    <p:sldId id="292" r:id="rId9"/>
    <p:sldId id="293" r:id="rId10"/>
    <p:sldId id="294" r:id="rId11"/>
    <p:sldId id="295" r:id="rId12"/>
    <p:sldId id="297" r:id="rId13"/>
    <p:sldId id="296" r:id="rId14"/>
    <p:sldId id="29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0655" autoAdjust="0"/>
  </p:normalViewPr>
  <p:slideViewPr>
    <p:cSldViewPr snapToGrid="0">
      <p:cViewPr varScale="1">
        <p:scale>
          <a:sx n="155" d="100"/>
          <a:sy n="155" d="100"/>
        </p:scale>
        <p:origin x="468" y="15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10/13/2024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3325078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43351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54731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190726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13506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3725428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57656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27897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994827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864108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142167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332873" y="304800"/>
            <a:ext cx="11526253" cy="10984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Problem statement: Access to Clean Water in Rural Nigeria</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The lack of reliable access to clean drinking water in rural Nigeria is a growing crisis. This issue affects health, education, and economic development, perpetuating cycles of poverty and hindering sustainable growth</a:t>
            </a:r>
          </a:p>
        </p:txBody>
      </p:sp>
      <p:pic>
        <p:nvPicPr>
          <p:cNvPr id="18" name="Picture 17">
            <a:extLst>
              <a:ext uri="{FF2B5EF4-FFF2-40B4-BE49-F238E27FC236}">
                <a16:creationId xmlns:a16="http://schemas.microsoft.com/office/drawing/2014/main" id="{0AB9A030-75E0-A233-3E47-5BCE49743CCD}"/>
              </a:ext>
            </a:extLst>
          </p:cNvPr>
          <p:cNvPicPr>
            <a:picLocks noChangeAspect="1"/>
          </p:cNvPicPr>
          <p:nvPr/>
        </p:nvPicPr>
        <p:blipFill>
          <a:blip r:embed="rId3"/>
          <a:stretch>
            <a:fillRect/>
          </a:stretch>
        </p:blipFill>
        <p:spPr>
          <a:xfrm>
            <a:off x="105032" y="1257247"/>
            <a:ext cx="4309689" cy="4309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3EE0158D-C5EE-B1A2-C643-2E8D57D68648}"/>
              </a:ext>
            </a:extLst>
          </p:cNvPr>
          <p:cNvPicPr>
            <a:picLocks noChangeAspect="1"/>
          </p:cNvPicPr>
          <p:nvPr/>
        </p:nvPicPr>
        <p:blipFill>
          <a:blip r:embed="rId4"/>
          <a:stretch>
            <a:fillRect/>
          </a:stretch>
        </p:blipFill>
        <p:spPr>
          <a:xfrm>
            <a:off x="4422907" y="1248793"/>
            <a:ext cx="3931546" cy="4309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F694AD3C-7528-D3E1-06C8-DC680B48A661}"/>
              </a:ext>
            </a:extLst>
          </p:cNvPr>
          <p:cNvPicPr>
            <a:picLocks noChangeAspect="1"/>
          </p:cNvPicPr>
          <p:nvPr/>
        </p:nvPicPr>
        <p:blipFill>
          <a:blip r:embed="rId5"/>
          <a:stretch>
            <a:fillRect/>
          </a:stretch>
        </p:blipFill>
        <p:spPr>
          <a:xfrm>
            <a:off x="8354453" y="1248793"/>
            <a:ext cx="3757266" cy="4318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8072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10</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1-Year Goal (Immediate Steps)</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Develop partnerships with local NGOs to assess water needs in 5 rural communities by the end of 2024.</a:t>
            </a:r>
          </a:p>
        </p:txBody>
      </p:sp>
      <p:pic>
        <p:nvPicPr>
          <p:cNvPr id="3" name="Picture 2">
            <a:extLst>
              <a:ext uri="{FF2B5EF4-FFF2-40B4-BE49-F238E27FC236}">
                <a16:creationId xmlns:a16="http://schemas.microsoft.com/office/drawing/2014/main" id="{CA040D88-7D8D-B42D-2669-30A6C5096DCE}"/>
              </a:ext>
            </a:extLst>
          </p:cNvPr>
          <p:cNvPicPr>
            <a:picLocks noChangeAspect="1"/>
          </p:cNvPicPr>
          <p:nvPr/>
        </p:nvPicPr>
        <p:blipFill>
          <a:blip r:embed="rId3"/>
          <a:stretch>
            <a:fillRect/>
          </a:stretch>
        </p:blipFill>
        <p:spPr>
          <a:xfrm>
            <a:off x="3364831" y="740548"/>
            <a:ext cx="4768516" cy="4768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5813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Appendix </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97200" y="457200"/>
            <a:ext cx="11997600" cy="60518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pPr algn="just"/>
            <a:r>
              <a:rPr lang="en-US" sz="1800" dirty="0"/>
              <a:t>audience identification: The target audience comprises stakeholders in global health and development, including policymakers, NGOs, and community leaders. They can address the clean water crisis in rural Nigeria through funding, partnerships, and innovative solutions. Engaging this audience is essential for mobilizing resources and implementing effective strategies to improve water access and public health.</a:t>
            </a:r>
          </a:p>
          <a:p>
            <a:pPr algn="just"/>
            <a:endParaRPr lang="en-US" sz="1800" dirty="0"/>
          </a:p>
          <a:p>
            <a:pPr algn="just"/>
            <a:r>
              <a:rPr lang="en-US" sz="1800" dirty="0"/>
              <a:t>Users persona </a:t>
            </a:r>
          </a:p>
          <a:p>
            <a:pPr algn="just"/>
            <a:r>
              <a:rPr lang="en-US" sz="1800" dirty="0"/>
              <a:t>Name: Amina Abubakar</a:t>
            </a:r>
          </a:p>
          <a:p>
            <a:pPr algn="just"/>
            <a:r>
              <a:rPr lang="en-US" sz="1800" dirty="0"/>
              <a:t>Gender: Female</a:t>
            </a:r>
          </a:p>
          <a:p>
            <a:pPr algn="just"/>
            <a:r>
              <a:rPr lang="en-US" sz="1800" dirty="0"/>
              <a:t>Age: 32</a:t>
            </a:r>
          </a:p>
          <a:p>
            <a:pPr algn="just"/>
            <a:r>
              <a:rPr lang="en-US" sz="1800" dirty="0"/>
              <a:t>Profession: Community Health Worker</a:t>
            </a:r>
          </a:p>
          <a:p>
            <a:pPr algn="just"/>
            <a:r>
              <a:rPr lang="en-US" sz="1800" dirty="0"/>
              <a:t>Education History: Bachelor's degree in Public Health</a:t>
            </a:r>
          </a:p>
          <a:p>
            <a:pPr algn="just"/>
            <a:r>
              <a:rPr lang="en-US" sz="1800" dirty="0"/>
              <a:t>Annual Income: 3million naira</a:t>
            </a:r>
          </a:p>
          <a:p>
            <a:pPr algn="just"/>
            <a:r>
              <a:rPr lang="en-US" sz="1800" dirty="0"/>
              <a:t>Access to Technology: Limited; uses a smartphone for communication and information</a:t>
            </a:r>
          </a:p>
          <a:p>
            <a:pPr algn="just"/>
            <a:r>
              <a:rPr lang="en-US" sz="1800" dirty="0"/>
              <a:t>Relevant Information: Amina works in a rural area in Nigeria, focusing on health education and water access initiatives. She advocates for clean water solutions, understanding their impact on community health and education. Amina is committed to improving living conditions for her community and actively seeks innovative partnerships.</a:t>
            </a:r>
          </a:p>
          <a:p>
            <a:endParaRPr lang="en-US" sz="1050" dirty="0"/>
          </a:p>
          <a:p>
            <a:endParaRPr lang="en-US" sz="1800" dirty="0"/>
          </a:p>
        </p:txBody>
      </p:sp>
      <p:pic>
        <p:nvPicPr>
          <p:cNvPr id="2" name="Picture 1">
            <a:extLst>
              <a:ext uri="{FF2B5EF4-FFF2-40B4-BE49-F238E27FC236}">
                <a16:creationId xmlns:a16="http://schemas.microsoft.com/office/drawing/2014/main" id="{6AC110CD-7618-3547-066E-27D02C823E1B}"/>
              </a:ext>
            </a:extLst>
          </p:cNvPr>
          <p:cNvPicPr>
            <a:picLocks noChangeAspect="1"/>
          </p:cNvPicPr>
          <p:nvPr/>
        </p:nvPicPr>
        <p:blipFill>
          <a:blip r:embed="rId3"/>
          <a:stretch>
            <a:fillRect/>
          </a:stretch>
        </p:blipFill>
        <p:spPr>
          <a:xfrm>
            <a:off x="7760368" y="2302042"/>
            <a:ext cx="1776662" cy="1776662"/>
          </a:xfrm>
          <a:prstGeom prst="rect">
            <a:avLst/>
          </a:prstGeom>
        </p:spPr>
      </p:pic>
    </p:spTree>
    <p:extLst>
      <p:ext uri="{BB962C8B-B14F-4D97-AF65-F5344CB8AC3E}">
        <p14:creationId xmlns:p14="http://schemas.microsoft.com/office/powerpoint/2010/main" val="1347124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Personal Impact</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In regions without access to clean water, waterborne diseases thrive, leading to significant health crises. These illnesses contribute to over 30% of hospital visits, straining healthcare systems and affecting community well-being. Improving water quality is vital for reducing disease incidence and enhancing overall public health in vulnerable populations.</a:t>
            </a:r>
          </a:p>
        </p:txBody>
      </p:sp>
      <p:pic>
        <p:nvPicPr>
          <p:cNvPr id="2" name="Picture 1">
            <a:extLst>
              <a:ext uri="{FF2B5EF4-FFF2-40B4-BE49-F238E27FC236}">
                <a16:creationId xmlns:a16="http://schemas.microsoft.com/office/drawing/2014/main" id="{552FBC0A-AFDC-224A-040E-2C27B95ABA7E}"/>
              </a:ext>
            </a:extLst>
          </p:cNvPr>
          <p:cNvPicPr>
            <a:picLocks noChangeAspect="1"/>
          </p:cNvPicPr>
          <p:nvPr/>
        </p:nvPicPr>
        <p:blipFill>
          <a:blip r:embed="rId3"/>
          <a:stretch>
            <a:fillRect/>
          </a:stretch>
        </p:blipFill>
        <p:spPr>
          <a:xfrm>
            <a:off x="381002" y="844017"/>
            <a:ext cx="8414083" cy="44436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D117644E-801B-8350-4525-5C777AC83CD1}"/>
              </a:ext>
            </a:extLst>
          </p:cNvPr>
          <p:cNvSpPr txBox="1"/>
          <p:nvPr/>
        </p:nvSpPr>
        <p:spPr>
          <a:xfrm>
            <a:off x="8795085" y="5041232"/>
            <a:ext cx="3200400" cy="369332"/>
          </a:xfrm>
          <a:prstGeom prst="rect">
            <a:avLst/>
          </a:prstGeom>
          <a:noFill/>
        </p:spPr>
        <p:txBody>
          <a:bodyPr wrap="square" rtlCol="0">
            <a:spAutoFit/>
          </a:bodyPr>
          <a:lstStyle/>
          <a:p>
            <a:r>
              <a:rPr lang="en-US" dirty="0"/>
              <a:t>Image source: Afrik21 (2021)</a:t>
            </a:r>
            <a:endParaRPr lang="en-NG" dirty="0"/>
          </a:p>
        </p:txBody>
      </p:sp>
    </p:spTree>
    <p:extLst>
      <p:ext uri="{BB962C8B-B14F-4D97-AF65-F5344CB8AC3E}">
        <p14:creationId xmlns:p14="http://schemas.microsoft.com/office/powerpoint/2010/main" val="4076698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Health Implications</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Waterborne diseases are prevalent in areas lacking clean water; they account for over 30% of hospital visits. </a:t>
            </a:r>
            <a:r>
              <a:rPr lang="en-US" sz="1800" b="1" dirty="0"/>
              <a:t>Source: World Health Organization (2021).</a:t>
            </a:r>
          </a:p>
        </p:txBody>
      </p:sp>
      <p:pic>
        <p:nvPicPr>
          <p:cNvPr id="2" name="Picture 1">
            <a:extLst>
              <a:ext uri="{FF2B5EF4-FFF2-40B4-BE49-F238E27FC236}">
                <a16:creationId xmlns:a16="http://schemas.microsoft.com/office/drawing/2014/main" id="{A1569B41-D9FF-9230-74DC-207DB5260D95}"/>
              </a:ext>
            </a:extLst>
          </p:cNvPr>
          <p:cNvPicPr>
            <a:picLocks noChangeAspect="1"/>
          </p:cNvPicPr>
          <p:nvPr/>
        </p:nvPicPr>
        <p:blipFill>
          <a:blip r:embed="rId3"/>
          <a:stretch>
            <a:fillRect/>
          </a:stretch>
        </p:blipFill>
        <p:spPr>
          <a:xfrm>
            <a:off x="1470455" y="625213"/>
            <a:ext cx="6606824" cy="5267214"/>
          </a:xfrm>
          <a:prstGeom prst="rect">
            <a:avLst/>
          </a:prstGeom>
          <a:ln>
            <a:noFill/>
          </a:ln>
          <a:effectLst>
            <a:softEdge rad="112500"/>
          </a:effectLst>
        </p:spPr>
      </p:pic>
    </p:spTree>
    <p:extLst>
      <p:ext uri="{BB962C8B-B14F-4D97-AF65-F5344CB8AC3E}">
        <p14:creationId xmlns:p14="http://schemas.microsoft.com/office/powerpoint/2010/main" val="1916618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Economic Impact</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Nigeria loses approximately $1.3 billion annually due to water-related issues</a:t>
            </a:r>
            <a:r>
              <a:rPr lang="en-US" sz="1800" b="1" dirty="0"/>
              <a:t>. Source: World Bank (2016).</a:t>
            </a:r>
          </a:p>
        </p:txBody>
      </p:sp>
      <p:pic>
        <p:nvPicPr>
          <p:cNvPr id="4" name="Picture 3">
            <a:extLst>
              <a:ext uri="{FF2B5EF4-FFF2-40B4-BE49-F238E27FC236}">
                <a16:creationId xmlns:a16="http://schemas.microsoft.com/office/drawing/2014/main" id="{DF12F77D-300E-0315-D285-7E1434F2021B}"/>
              </a:ext>
            </a:extLst>
          </p:cNvPr>
          <p:cNvPicPr>
            <a:picLocks noChangeAspect="1"/>
          </p:cNvPicPr>
          <p:nvPr/>
        </p:nvPicPr>
        <p:blipFill>
          <a:blip r:embed="rId3"/>
          <a:stretch>
            <a:fillRect/>
          </a:stretch>
        </p:blipFill>
        <p:spPr>
          <a:xfrm>
            <a:off x="2634916" y="625213"/>
            <a:ext cx="6293124" cy="5223135"/>
          </a:xfrm>
          <a:prstGeom prst="rect">
            <a:avLst/>
          </a:prstGeom>
        </p:spPr>
      </p:pic>
    </p:spTree>
    <p:extLst>
      <p:ext uri="{BB962C8B-B14F-4D97-AF65-F5344CB8AC3E}">
        <p14:creationId xmlns:p14="http://schemas.microsoft.com/office/powerpoint/2010/main" val="1077803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Education Consequences</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Girls in rural areas with limited access to water are 50% less likely to complete primary education. </a:t>
            </a:r>
            <a:r>
              <a:rPr lang="en-US" sz="1800" b="1" dirty="0"/>
              <a:t>Source: UNICEF (2020).</a:t>
            </a:r>
          </a:p>
        </p:txBody>
      </p:sp>
      <p:pic>
        <p:nvPicPr>
          <p:cNvPr id="2" name="Picture 1">
            <a:extLst>
              <a:ext uri="{FF2B5EF4-FFF2-40B4-BE49-F238E27FC236}">
                <a16:creationId xmlns:a16="http://schemas.microsoft.com/office/drawing/2014/main" id="{663BCF14-B342-C817-5FDB-5ED47AE1CE50}"/>
              </a:ext>
            </a:extLst>
          </p:cNvPr>
          <p:cNvPicPr>
            <a:picLocks noChangeAspect="1"/>
          </p:cNvPicPr>
          <p:nvPr/>
        </p:nvPicPr>
        <p:blipFill>
          <a:blip r:embed="rId3"/>
          <a:stretch>
            <a:fillRect/>
          </a:stretch>
        </p:blipFill>
        <p:spPr>
          <a:xfrm>
            <a:off x="2480468" y="625213"/>
            <a:ext cx="6785670" cy="5053261"/>
          </a:xfrm>
          <a:prstGeom prst="rect">
            <a:avLst/>
          </a:prstGeom>
        </p:spPr>
      </p:pic>
    </p:spTree>
    <p:extLst>
      <p:ext uri="{BB962C8B-B14F-4D97-AF65-F5344CB8AC3E}">
        <p14:creationId xmlns:p14="http://schemas.microsoft.com/office/powerpoint/2010/main" val="3200292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Goal Setting</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To solve this problem, we need a collaborative leader who is empathetic, resourceful, and community-focused. </a:t>
            </a:r>
          </a:p>
          <a:p>
            <a:pPr algn="ctr"/>
            <a:r>
              <a:rPr lang="en-US" sz="1800" b="1" u="sng" dirty="0"/>
              <a:t>Breakdown</a:t>
            </a:r>
          </a:p>
          <a:p>
            <a:r>
              <a:rPr lang="en-US" sz="1800" dirty="0"/>
              <a:t>Empathetic: Understands community needs.</a:t>
            </a:r>
          </a:p>
          <a:p>
            <a:r>
              <a:rPr lang="en-US" sz="1800" dirty="0"/>
              <a:t>Resourceful: Finds innovative solutions.</a:t>
            </a:r>
          </a:p>
          <a:p>
            <a:r>
              <a:rPr lang="en-US" sz="1800" dirty="0"/>
              <a:t>Collaborative: Works well with local stakeholders.</a:t>
            </a:r>
          </a:p>
        </p:txBody>
      </p:sp>
      <p:pic>
        <p:nvPicPr>
          <p:cNvPr id="2" name="Picture 1">
            <a:extLst>
              <a:ext uri="{FF2B5EF4-FFF2-40B4-BE49-F238E27FC236}">
                <a16:creationId xmlns:a16="http://schemas.microsoft.com/office/drawing/2014/main" id="{5BDBC3E8-CD0D-2025-95A2-10E0D30FB95E}"/>
              </a:ext>
            </a:extLst>
          </p:cNvPr>
          <p:cNvPicPr>
            <a:picLocks noChangeAspect="1"/>
          </p:cNvPicPr>
          <p:nvPr/>
        </p:nvPicPr>
        <p:blipFill>
          <a:blip r:embed="rId3"/>
          <a:stretch>
            <a:fillRect/>
          </a:stretch>
        </p:blipFill>
        <p:spPr>
          <a:xfrm>
            <a:off x="3757863" y="625213"/>
            <a:ext cx="4676274" cy="4676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303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20-Year Goal (Long-Term Vision)</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Increase clean water access by 50% in targeted rural communities by 2034.</a:t>
            </a:r>
          </a:p>
        </p:txBody>
      </p:sp>
      <p:pic>
        <p:nvPicPr>
          <p:cNvPr id="2" name="Picture 1">
            <a:extLst>
              <a:ext uri="{FF2B5EF4-FFF2-40B4-BE49-F238E27FC236}">
                <a16:creationId xmlns:a16="http://schemas.microsoft.com/office/drawing/2014/main" id="{FBB8FDF7-FEDB-C1A8-230E-DEC4EDCFCB6F}"/>
              </a:ext>
            </a:extLst>
          </p:cNvPr>
          <p:cNvPicPr>
            <a:picLocks noChangeAspect="1"/>
          </p:cNvPicPr>
          <p:nvPr/>
        </p:nvPicPr>
        <p:blipFill>
          <a:blip r:embed="rId3"/>
          <a:stretch>
            <a:fillRect/>
          </a:stretch>
        </p:blipFill>
        <p:spPr>
          <a:xfrm>
            <a:off x="2959769" y="625213"/>
            <a:ext cx="5181600" cy="518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528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10-Year Goal (mid-Term Vision)</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Increase clean water access by 50% in targeted rural communities by 2034.</a:t>
            </a:r>
          </a:p>
        </p:txBody>
      </p:sp>
      <p:pic>
        <p:nvPicPr>
          <p:cNvPr id="2" name="Picture 1">
            <a:extLst>
              <a:ext uri="{FF2B5EF4-FFF2-40B4-BE49-F238E27FC236}">
                <a16:creationId xmlns:a16="http://schemas.microsoft.com/office/drawing/2014/main" id="{C7A85DC6-C568-CDBC-224D-722D36320DD7}"/>
              </a:ext>
            </a:extLst>
          </p:cNvPr>
          <p:cNvPicPr>
            <a:picLocks noChangeAspect="1"/>
          </p:cNvPicPr>
          <p:nvPr/>
        </p:nvPicPr>
        <p:blipFill>
          <a:blip r:embed="rId3"/>
          <a:stretch>
            <a:fillRect/>
          </a:stretch>
        </p:blipFill>
        <p:spPr>
          <a:xfrm>
            <a:off x="3258496" y="625213"/>
            <a:ext cx="5229613" cy="5229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0507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sp>
        <p:nvSpPr>
          <p:cNvPr id="5" name="Title 1">
            <a:extLst>
              <a:ext uri="{FF2B5EF4-FFF2-40B4-BE49-F238E27FC236}">
                <a16:creationId xmlns:a16="http://schemas.microsoft.com/office/drawing/2014/main" id="{066B41F7-BE9C-C90D-CC6A-DA6D652BA82C}"/>
              </a:ext>
            </a:extLst>
          </p:cNvPr>
          <p:cNvSpPr txBox="1">
            <a:spLocks/>
          </p:cNvSpPr>
          <p:nvPr/>
        </p:nvSpPr>
        <p:spPr>
          <a:xfrm>
            <a:off x="798519" y="-15613"/>
            <a:ext cx="10149568" cy="640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5-Year Goal (Shorter-Term Vision)</a:t>
            </a:r>
          </a:p>
        </p:txBody>
      </p:sp>
      <p:sp>
        <p:nvSpPr>
          <p:cNvPr id="17" name="Title 1">
            <a:extLst>
              <a:ext uri="{FF2B5EF4-FFF2-40B4-BE49-F238E27FC236}">
                <a16:creationId xmlns:a16="http://schemas.microsoft.com/office/drawing/2014/main" id="{DD77D1F9-8F7E-6B0E-C676-9D8BAC0A6495}"/>
              </a:ext>
            </a:extLst>
          </p:cNvPr>
          <p:cNvSpPr txBox="1">
            <a:spLocks/>
          </p:cNvSpPr>
          <p:nvPr/>
        </p:nvSpPr>
        <p:spPr>
          <a:xfrm>
            <a:off x="194400" y="5624400"/>
            <a:ext cx="11997600" cy="92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800" dirty="0"/>
              <a:t>Implement 20 community-led water projects in rural Nigeria by 2029.</a:t>
            </a:r>
          </a:p>
        </p:txBody>
      </p:sp>
      <p:pic>
        <p:nvPicPr>
          <p:cNvPr id="3" name="Picture 2">
            <a:extLst>
              <a:ext uri="{FF2B5EF4-FFF2-40B4-BE49-F238E27FC236}">
                <a16:creationId xmlns:a16="http://schemas.microsoft.com/office/drawing/2014/main" id="{BFBD9339-416E-7431-B364-9015663F6E11}"/>
              </a:ext>
            </a:extLst>
          </p:cNvPr>
          <p:cNvPicPr>
            <a:picLocks noChangeAspect="1"/>
          </p:cNvPicPr>
          <p:nvPr/>
        </p:nvPicPr>
        <p:blipFill>
          <a:blip r:embed="rId3"/>
          <a:stretch>
            <a:fillRect/>
          </a:stretch>
        </p:blipFill>
        <p:spPr>
          <a:xfrm>
            <a:off x="3152272" y="625213"/>
            <a:ext cx="5157537" cy="5157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878614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55</TotalTime>
  <Words>493</Words>
  <Application>Microsoft Office PowerPoint</Application>
  <PresentationFormat>Widescreen</PresentationFormat>
  <Paragraphs>59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Tenorite</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celestine emili</dc:creator>
  <cp:lastModifiedBy>celestine emili</cp:lastModifiedBy>
  <cp:revision>1</cp:revision>
  <dcterms:created xsi:type="dcterms:W3CDTF">2024-10-13T22:52:02Z</dcterms:created>
  <dcterms:modified xsi:type="dcterms:W3CDTF">2024-10-13T23:47:48Z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